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24"/>
  </p:notesMasterIdLst>
  <p:sldIdLst>
    <p:sldId id="257" r:id="rId2"/>
    <p:sldId id="506" r:id="rId3"/>
    <p:sldId id="389" r:id="rId4"/>
    <p:sldId id="529" r:id="rId5"/>
    <p:sldId id="530" r:id="rId6"/>
    <p:sldId id="558" r:id="rId7"/>
    <p:sldId id="532" r:id="rId8"/>
    <p:sldId id="533" r:id="rId9"/>
    <p:sldId id="531" r:id="rId10"/>
    <p:sldId id="540" r:id="rId11"/>
    <p:sldId id="559" r:id="rId12"/>
    <p:sldId id="569" r:id="rId13"/>
    <p:sldId id="535" r:id="rId14"/>
    <p:sldId id="546" r:id="rId15"/>
    <p:sldId id="548" r:id="rId16"/>
    <p:sldId id="563" r:id="rId17"/>
    <p:sldId id="564" r:id="rId18"/>
    <p:sldId id="565" r:id="rId19"/>
    <p:sldId id="566" r:id="rId20"/>
    <p:sldId id="567" r:id="rId21"/>
    <p:sldId id="570" r:id="rId22"/>
    <p:sldId id="527" r:id="rId2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ire E. Toth" initials="CET" lastIdx="1" clrIdx="0">
    <p:extLst>
      <p:ext uri="{19B8F6BF-5375-455C-9EA6-DF929625EA0E}">
        <p15:presenceInfo xmlns:p15="http://schemas.microsoft.com/office/powerpoint/2012/main" userId="S::ctoth@pgbank.com::bbfee2d1-9951-4f2c-9875-ae28439006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734D"/>
    <a:srgbClr val="B3995D"/>
    <a:srgbClr val="B49A5E"/>
    <a:srgbClr val="004D43"/>
    <a:srgbClr val="666666"/>
    <a:srgbClr val="808080"/>
    <a:srgbClr val="F8F0E1"/>
    <a:srgbClr val="006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87" autoAdjust="0"/>
    <p:restoredTop sz="88442" autoAdjust="0"/>
  </p:normalViewPr>
  <p:slideViewPr>
    <p:cSldViewPr>
      <p:cViewPr varScale="1">
        <p:scale>
          <a:sx n="111" d="100"/>
          <a:sy n="111" d="100"/>
        </p:scale>
        <p:origin x="48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4" d="100"/>
          <a:sy n="94" d="100"/>
        </p:scale>
        <p:origin x="363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0F387-EB61-4113-A320-AE682BE0F569}" type="doc">
      <dgm:prSet loTypeId="urn:microsoft.com/office/officeart/2008/layout/Lin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7E4C7A27-FEAA-4647-A5E6-D100F6E5A2FF}">
      <dgm:prSet custT="1"/>
      <dgm:spPr/>
      <dgm:t>
        <a:bodyPr/>
        <a:lstStyle/>
        <a:p>
          <a:r>
            <a:rPr lang="en-US" sz="1400" dirty="0"/>
            <a:t>Inflation….is it abating?</a:t>
          </a:r>
        </a:p>
      </dgm:t>
    </dgm:pt>
    <dgm:pt modelId="{406D73DF-0298-4E1E-87AE-3EE88DF6A522}" type="parTrans" cxnId="{1F8E6F37-72E8-4289-9ADF-703CA11670FD}">
      <dgm:prSet/>
      <dgm:spPr/>
      <dgm:t>
        <a:bodyPr/>
        <a:lstStyle/>
        <a:p>
          <a:endParaRPr lang="en-US" sz="1600"/>
        </a:p>
      </dgm:t>
    </dgm:pt>
    <dgm:pt modelId="{891865F0-B9B7-4D62-85E8-E4543ECD308E}" type="sibTrans" cxnId="{1F8E6F37-72E8-4289-9ADF-703CA11670FD}">
      <dgm:prSet/>
      <dgm:spPr/>
      <dgm:t>
        <a:bodyPr/>
        <a:lstStyle/>
        <a:p>
          <a:endParaRPr lang="en-US" sz="1600"/>
        </a:p>
      </dgm:t>
    </dgm:pt>
    <dgm:pt modelId="{2907EDEF-70FE-4A4F-999E-D4E287BD739D}">
      <dgm:prSet custT="1"/>
      <dgm:spPr/>
      <dgm:t>
        <a:bodyPr/>
        <a:lstStyle/>
        <a:p>
          <a:r>
            <a:rPr lang="en-US" sz="1400" dirty="0"/>
            <a:t>Interest rates will follow</a:t>
          </a:r>
        </a:p>
      </dgm:t>
    </dgm:pt>
    <dgm:pt modelId="{B1A7C79C-1647-470E-9FE9-1160EA1D7C6B}" type="parTrans" cxnId="{83A6BEFC-4AA2-47DD-81A2-C0C4FA1F8032}">
      <dgm:prSet/>
      <dgm:spPr/>
      <dgm:t>
        <a:bodyPr/>
        <a:lstStyle/>
        <a:p>
          <a:endParaRPr lang="en-US" sz="1600"/>
        </a:p>
      </dgm:t>
    </dgm:pt>
    <dgm:pt modelId="{8485D811-47AF-48DD-B81A-266436AABB46}" type="sibTrans" cxnId="{83A6BEFC-4AA2-47DD-81A2-C0C4FA1F8032}">
      <dgm:prSet/>
      <dgm:spPr/>
      <dgm:t>
        <a:bodyPr/>
        <a:lstStyle/>
        <a:p>
          <a:endParaRPr lang="en-US" sz="1600"/>
        </a:p>
      </dgm:t>
    </dgm:pt>
    <dgm:pt modelId="{8EEBD7F2-6983-40E7-B51A-B4F6E117324F}">
      <dgm:prSet custT="1"/>
      <dgm:spPr/>
      <dgm:t>
        <a:bodyPr/>
        <a:lstStyle/>
        <a:p>
          <a:r>
            <a:rPr lang="en-US" sz="1400" dirty="0"/>
            <a:t>Federal Reserves focused on when to cut, not hike, rates</a:t>
          </a:r>
        </a:p>
      </dgm:t>
    </dgm:pt>
    <dgm:pt modelId="{AD19A51D-636F-4DBB-99EA-7EDEEF5D70DA}" type="parTrans" cxnId="{FA0270D9-08CD-48DD-A67B-2803F2D37376}">
      <dgm:prSet/>
      <dgm:spPr/>
      <dgm:t>
        <a:bodyPr/>
        <a:lstStyle/>
        <a:p>
          <a:endParaRPr lang="en-US" sz="1600"/>
        </a:p>
      </dgm:t>
    </dgm:pt>
    <dgm:pt modelId="{1748E22A-1502-4D61-9B02-15A19D909273}" type="sibTrans" cxnId="{FA0270D9-08CD-48DD-A67B-2803F2D37376}">
      <dgm:prSet/>
      <dgm:spPr/>
      <dgm:t>
        <a:bodyPr/>
        <a:lstStyle/>
        <a:p>
          <a:endParaRPr lang="en-US" sz="1600"/>
        </a:p>
      </dgm:t>
    </dgm:pt>
    <dgm:pt modelId="{5A7705E4-2DB9-4A1C-ACD1-AC5CEA75BCAA}">
      <dgm:prSet custT="1"/>
      <dgm:spPr/>
      <dgm:t>
        <a:bodyPr/>
        <a:lstStyle/>
        <a:p>
          <a:r>
            <a:rPr lang="en-US" sz="1400" dirty="0"/>
            <a:t>US Gov’t engaged in major deficit spending</a:t>
          </a:r>
        </a:p>
      </dgm:t>
    </dgm:pt>
    <dgm:pt modelId="{5EC65C00-386F-4BE4-B904-F53B436C1384}" type="parTrans" cxnId="{32D2E19D-2C71-49F5-B189-2C6E514DC10F}">
      <dgm:prSet/>
      <dgm:spPr/>
      <dgm:t>
        <a:bodyPr/>
        <a:lstStyle/>
        <a:p>
          <a:endParaRPr lang="en-US" sz="1600"/>
        </a:p>
      </dgm:t>
    </dgm:pt>
    <dgm:pt modelId="{275949E3-A64F-415A-BFC4-4B22E4701438}" type="sibTrans" cxnId="{32D2E19D-2C71-49F5-B189-2C6E514DC10F}">
      <dgm:prSet/>
      <dgm:spPr/>
      <dgm:t>
        <a:bodyPr/>
        <a:lstStyle/>
        <a:p>
          <a:endParaRPr lang="en-US" sz="1600"/>
        </a:p>
      </dgm:t>
    </dgm:pt>
    <dgm:pt modelId="{0A2CADF6-2982-409B-B427-F15671EFE2EB}">
      <dgm:prSet custT="1"/>
      <dgm:spPr/>
      <dgm:t>
        <a:bodyPr/>
        <a:lstStyle/>
        <a:p>
          <a:r>
            <a:rPr lang="en-US" sz="1400" dirty="0"/>
            <a:t>Economy/unemployment still looking good</a:t>
          </a:r>
        </a:p>
      </dgm:t>
    </dgm:pt>
    <dgm:pt modelId="{B4DD6827-D217-4AE2-8175-6D7251C0C9AC}" type="parTrans" cxnId="{D37E72E2-D8B1-4B8F-B42F-A193C7EDB400}">
      <dgm:prSet/>
      <dgm:spPr/>
      <dgm:t>
        <a:bodyPr/>
        <a:lstStyle/>
        <a:p>
          <a:endParaRPr lang="en-US" sz="1600"/>
        </a:p>
      </dgm:t>
    </dgm:pt>
    <dgm:pt modelId="{6ED4459E-C622-4F0A-8F15-854DDC607F4D}" type="sibTrans" cxnId="{D37E72E2-D8B1-4B8F-B42F-A193C7EDB400}">
      <dgm:prSet/>
      <dgm:spPr/>
      <dgm:t>
        <a:bodyPr/>
        <a:lstStyle/>
        <a:p>
          <a:endParaRPr lang="en-US" sz="1600"/>
        </a:p>
      </dgm:t>
    </dgm:pt>
    <dgm:pt modelId="{53AAB17E-6522-47FA-81AA-75C298CB2E95}">
      <dgm:prSet custT="1"/>
      <dgm:spPr/>
      <dgm:t>
        <a:bodyPr/>
        <a:lstStyle/>
        <a:p>
          <a:r>
            <a:rPr lang="en-US" sz="1400" dirty="0"/>
            <a:t>In an election year of a first term president</a:t>
          </a:r>
        </a:p>
      </dgm:t>
    </dgm:pt>
    <dgm:pt modelId="{B86E2EAA-8FD0-4829-AC91-2920632DC593}" type="parTrans" cxnId="{8B0D869D-B9F4-4AAD-A2CC-30C02BCC51FC}">
      <dgm:prSet/>
      <dgm:spPr/>
      <dgm:t>
        <a:bodyPr/>
        <a:lstStyle/>
        <a:p>
          <a:endParaRPr lang="en-US" sz="1600"/>
        </a:p>
      </dgm:t>
    </dgm:pt>
    <dgm:pt modelId="{F808BB35-5E8B-401D-8F8D-58E3AB9D6AB2}" type="sibTrans" cxnId="{8B0D869D-B9F4-4AAD-A2CC-30C02BCC51FC}">
      <dgm:prSet/>
      <dgm:spPr/>
      <dgm:t>
        <a:bodyPr/>
        <a:lstStyle/>
        <a:p>
          <a:endParaRPr lang="en-US" sz="1600"/>
        </a:p>
      </dgm:t>
    </dgm:pt>
    <dgm:pt modelId="{6EE7A6E0-B1C4-491B-BC11-939AA0E0B8F8}" type="pres">
      <dgm:prSet presAssocID="{B770F387-EB61-4113-A320-AE682BE0F569}" presName="vert0" presStyleCnt="0">
        <dgm:presLayoutVars>
          <dgm:dir/>
          <dgm:animOne val="branch"/>
          <dgm:animLvl val="lvl"/>
        </dgm:presLayoutVars>
      </dgm:prSet>
      <dgm:spPr/>
    </dgm:pt>
    <dgm:pt modelId="{BF583BFB-1A39-49B0-81D3-E67BF63FE66F}" type="pres">
      <dgm:prSet presAssocID="{7E4C7A27-FEAA-4647-A5E6-D100F6E5A2FF}" presName="thickLine" presStyleLbl="alignNode1" presStyleIdx="0" presStyleCnt="6"/>
      <dgm:spPr/>
    </dgm:pt>
    <dgm:pt modelId="{A0FAF50D-809B-44DB-A705-BEF06E77D56F}" type="pres">
      <dgm:prSet presAssocID="{7E4C7A27-FEAA-4647-A5E6-D100F6E5A2FF}" presName="horz1" presStyleCnt="0"/>
      <dgm:spPr/>
    </dgm:pt>
    <dgm:pt modelId="{41DADDF0-A626-4B2D-8F69-7968F91DC984}" type="pres">
      <dgm:prSet presAssocID="{7E4C7A27-FEAA-4647-A5E6-D100F6E5A2FF}" presName="tx1" presStyleLbl="revTx" presStyleIdx="0" presStyleCnt="6"/>
      <dgm:spPr/>
    </dgm:pt>
    <dgm:pt modelId="{4A97CA19-7CE3-46F3-B222-C88FFA0E918E}" type="pres">
      <dgm:prSet presAssocID="{7E4C7A27-FEAA-4647-A5E6-D100F6E5A2FF}" presName="vert1" presStyleCnt="0"/>
      <dgm:spPr/>
    </dgm:pt>
    <dgm:pt modelId="{82B1C9FA-2208-4248-9FB2-D4B7A9913034}" type="pres">
      <dgm:prSet presAssocID="{2907EDEF-70FE-4A4F-999E-D4E287BD739D}" presName="thickLine" presStyleLbl="alignNode1" presStyleIdx="1" presStyleCnt="6"/>
      <dgm:spPr/>
    </dgm:pt>
    <dgm:pt modelId="{8FD5DDEA-ED13-4915-B48C-CC50C0361D0D}" type="pres">
      <dgm:prSet presAssocID="{2907EDEF-70FE-4A4F-999E-D4E287BD739D}" presName="horz1" presStyleCnt="0"/>
      <dgm:spPr/>
    </dgm:pt>
    <dgm:pt modelId="{990C6292-3E5C-4FBA-8BAF-6156E34CD066}" type="pres">
      <dgm:prSet presAssocID="{2907EDEF-70FE-4A4F-999E-D4E287BD739D}" presName="tx1" presStyleLbl="revTx" presStyleIdx="1" presStyleCnt="6"/>
      <dgm:spPr/>
    </dgm:pt>
    <dgm:pt modelId="{253DA2DB-772B-4C7C-B2D9-B87CB42BE424}" type="pres">
      <dgm:prSet presAssocID="{2907EDEF-70FE-4A4F-999E-D4E287BD739D}" presName="vert1" presStyleCnt="0"/>
      <dgm:spPr/>
    </dgm:pt>
    <dgm:pt modelId="{34EF410D-62AC-4586-A599-3FD71327DB09}" type="pres">
      <dgm:prSet presAssocID="{8EEBD7F2-6983-40E7-B51A-B4F6E117324F}" presName="thickLine" presStyleLbl="alignNode1" presStyleIdx="2" presStyleCnt="6"/>
      <dgm:spPr/>
    </dgm:pt>
    <dgm:pt modelId="{81C2C121-1C53-4184-B674-A24B623B0F2F}" type="pres">
      <dgm:prSet presAssocID="{8EEBD7F2-6983-40E7-B51A-B4F6E117324F}" presName="horz1" presStyleCnt="0"/>
      <dgm:spPr/>
    </dgm:pt>
    <dgm:pt modelId="{F6C97878-8C69-467C-AA6F-7A51964E3E1C}" type="pres">
      <dgm:prSet presAssocID="{8EEBD7F2-6983-40E7-B51A-B4F6E117324F}" presName="tx1" presStyleLbl="revTx" presStyleIdx="2" presStyleCnt="6"/>
      <dgm:spPr/>
    </dgm:pt>
    <dgm:pt modelId="{7E7F4C91-E8A1-40DF-8C73-9524E30F0EDE}" type="pres">
      <dgm:prSet presAssocID="{8EEBD7F2-6983-40E7-B51A-B4F6E117324F}" presName="vert1" presStyleCnt="0"/>
      <dgm:spPr/>
    </dgm:pt>
    <dgm:pt modelId="{818AC304-BABE-4C85-B7CC-196FC436BC5B}" type="pres">
      <dgm:prSet presAssocID="{5A7705E4-2DB9-4A1C-ACD1-AC5CEA75BCAA}" presName="thickLine" presStyleLbl="alignNode1" presStyleIdx="3" presStyleCnt="6"/>
      <dgm:spPr/>
    </dgm:pt>
    <dgm:pt modelId="{7EF82B89-117A-4C4F-8836-A131D45D3BBC}" type="pres">
      <dgm:prSet presAssocID="{5A7705E4-2DB9-4A1C-ACD1-AC5CEA75BCAA}" presName="horz1" presStyleCnt="0"/>
      <dgm:spPr/>
    </dgm:pt>
    <dgm:pt modelId="{1A7DC605-A77E-4BE6-BB87-4318FEEA9221}" type="pres">
      <dgm:prSet presAssocID="{5A7705E4-2DB9-4A1C-ACD1-AC5CEA75BCAA}" presName="tx1" presStyleLbl="revTx" presStyleIdx="3" presStyleCnt="6"/>
      <dgm:spPr/>
    </dgm:pt>
    <dgm:pt modelId="{21E79351-B9F8-4621-8107-A31D5A121BD6}" type="pres">
      <dgm:prSet presAssocID="{5A7705E4-2DB9-4A1C-ACD1-AC5CEA75BCAA}" presName="vert1" presStyleCnt="0"/>
      <dgm:spPr/>
    </dgm:pt>
    <dgm:pt modelId="{553581BF-278F-47E3-A99D-3582C427C72C}" type="pres">
      <dgm:prSet presAssocID="{0A2CADF6-2982-409B-B427-F15671EFE2EB}" presName="thickLine" presStyleLbl="alignNode1" presStyleIdx="4" presStyleCnt="6"/>
      <dgm:spPr/>
    </dgm:pt>
    <dgm:pt modelId="{1C1B35A5-8EAF-44AB-843B-6D8B293ACE9E}" type="pres">
      <dgm:prSet presAssocID="{0A2CADF6-2982-409B-B427-F15671EFE2EB}" presName="horz1" presStyleCnt="0"/>
      <dgm:spPr/>
    </dgm:pt>
    <dgm:pt modelId="{FC323B03-4367-464C-8AD5-22957277D843}" type="pres">
      <dgm:prSet presAssocID="{0A2CADF6-2982-409B-B427-F15671EFE2EB}" presName="tx1" presStyleLbl="revTx" presStyleIdx="4" presStyleCnt="6"/>
      <dgm:spPr/>
    </dgm:pt>
    <dgm:pt modelId="{18035301-24BA-4E50-B0A2-F797103B4355}" type="pres">
      <dgm:prSet presAssocID="{0A2CADF6-2982-409B-B427-F15671EFE2EB}" presName="vert1" presStyleCnt="0"/>
      <dgm:spPr/>
    </dgm:pt>
    <dgm:pt modelId="{A5C4A152-496C-4154-B713-035229D00E8F}" type="pres">
      <dgm:prSet presAssocID="{53AAB17E-6522-47FA-81AA-75C298CB2E95}" presName="thickLine" presStyleLbl="alignNode1" presStyleIdx="5" presStyleCnt="6"/>
      <dgm:spPr/>
    </dgm:pt>
    <dgm:pt modelId="{ADBCC06A-2C3E-43E1-8CA6-2165D24069E4}" type="pres">
      <dgm:prSet presAssocID="{53AAB17E-6522-47FA-81AA-75C298CB2E95}" presName="horz1" presStyleCnt="0"/>
      <dgm:spPr/>
    </dgm:pt>
    <dgm:pt modelId="{598C280A-B42B-4021-B6CC-81CF78BFB5C9}" type="pres">
      <dgm:prSet presAssocID="{53AAB17E-6522-47FA-81AA-75C298CB2E95}" presName="tx1" presStyleLbl="revTx" presStyleIdx="5" presStyleCnt="6"/>
      <dgm:spPr/>
    </dgm:pt>
    <dgm:pt modelId="{23D04BD9-4982-435F-BE8C-59E5A9A00F66}" type="pres">
      <dgm:prSet presAssocID="{53AAB17E-6522-47FA-81AA-75C298CB2E95}" presName="vert1" presStyleCnt="0"/>
      <dgm:spPr/>
    </dgm:pt>
  </dgm:ptLst>
  <dgm:cxnLst>
    <dgm:cxn modelId="{9480131B-8778-4B62-8B38-9058F7F7A3B2}" type="presOf" srcId="{5A7705E4-2DB9-4A1C-ACD1-AC5CEA75BCAA}" destId="{1A7DC605-A77E-4BE6-BB87-4318FEEA9221}" srcOrd="0" destOrd="0" presId="urn:microsoft.com/office/officeart/2008/layout/LinedList"/>
    <dgm:cxn modelId="{1F8E6F37-72E8-4289-9ADF-703CA11670FD}" srcId="{B770F387-EB61-4113-A320-AE682BE0F569}" destId="{7E4C7A27-FEAA-4647-A5E6-D100F6E5A2FF}" srcOrd="0" destOrd="0" parTransId="{406D73DF-0298-4E1E-87AE-3EE88DF6A522}" sibTransId="{891865F0-B9B7-4D62-85E8-E4543ECD308E}"/>
    <dgm:cxn modelId="{FAC6E539-B158-415A-A510-71E176A4F463}" type="presOf" srcId="{7E4C7A27-FEAA-4647-A5E6-D100F6E5A2FF}" destId="{41DADDF0-A626-4B2D-8F69-7968F91DC984}" srcOrd="0" destOrd="0" presId="urn:microsoft.com/office/officeart/2008/layout/LinedList"/>
    <dgm:cxn modelId="{B16AD959-146F-4DD8-A827-E99073E6EC87}" type="presOf" srcId="{53AAB17E-6522-47FA-81AA-75C298CB2E95}" destId="{598C280A-B42B-4021-B6CC-81CF78BFB5C9}" srcOrd="0" destOrd="0" presId="urn:microsoft.com/office/officeart/2008/layout/LinedList"/>
    <dgm:cxn modelId="{8B0D869D-B9F4-4AAD-A2CC-30C02BCC51FC}" srcId="{B770F387-EB61-4113-A320-AE682BE0F569}" destId="{53AAB17E-6522-47FA-81AA-75C298CB2E95}" srcOrd="5" destOrd="0" parTransId="{B86E2EAA-8FD0-4829-AC91-2920632DC593}" sibTransId="{F808BB35-5E8B-401D-8F8D-58E3AB9D6AB2}"/>
    <dgm:cxn modelId="{32D2E19D-2C71-49F5-B189-2C6E514DC10F}" srcId="{B770F387-EB61-4113-A320-AE682BE0F569}" destId="{5A7705E4-2DB9-4A1C-ACD1-AC5CEA75BCAA}" srcOrd="3" destOrd="0" parTransId="{5EC65C00-386F-4BE4-B904-F53B436C1384}" sibTransId="{275949E3-A64F-415A-BFC4-4B22E4701438}"/>
    <dgm:cxn modelId="{5A5106AC-582C-40EE-94AE-E10882688E31}" type="presOf" srcId="{B770F387-EB61-4113-A320-AE682BE0F569}" destId="{6EE7A6E0-B1C4-491B-BC11-939AA0E0B8F8}" srcOrd="0" destOrd="0" presId="urn:microsoft.com/office/officeart/2008/layout/LinedList"/>
    <dgm:cxn modelId="{A34810AC-6F91-4E70-A3D8-668EC1571E58}" type="presOf" srcId="{0A2CADF6-2982-409B-B427-F15671EFE2EB}" destId="{FC323B03-4367-464C-8AD5-22957277D843}" srcOrd="0" destOrd="0" presId="urn:microsoft.com/office/officeart/2008/layout/LinedList"/>
    <dgm:cxn modelId="{35D703CA-FA02-4277-B6DD-2924106DA0B4}" type="presOf" srcId="{2907EDEF-70FE-4A4F-999E-D4E287BD739D}" destId="{990C6292-3E5C-4FBA-8BAF-6156E34CD066}" srcOrd="0" destOrd="0" presId="urn:microsoft.com/office/officeart/2008/layout/LinedList"/>
    <dgm:cxn modelId="{FA0270D9-08CD-48DD-A67B-2803F2D37376}" srcId="{B770F387-EB61-4113-A320-AE682BE0F569}" destId="{8EEBD7F2-6983-40E7-B51A-B4F6E117324F}" srcOrd="2" destOrd="0" parTransId="{AD19A51D-636F-4DBB-99EA-7EDEEF5D70DA}" sibTransId="{1748E22A-1502-4D61-9B02-15A19D909273}"/>
    <dgm:cxn modelId="{D37E72E2-D8B1-4B8F-B42F-A193C7EDB400}" srcId="{B770F387-EB61-4113-A320-AE682BE0F569}" destId="{0A2CADF6-2982-409B-B427-F15671EFE2EB}" srcOrd="4" destOrd="0" parTransId="{B4DD6827-D217-4AE2-8175-6D7251C0C9AC}" sibTransId="{6ED4459E-C622-4F0A-8F15-854DDC607F4D}"/>
    <dgm:cxn modelId="{2EC576FC-001E-4D1E-AEF0-32131C76C168}" type="presOf" srcId="{8EEBD7F2-6983-40E7-B51A-B4F6E117324F}" destId="{F6C97878-8C69-467C-AA6F-7A51964E3E1C}" srcOrd="0" destOrd="0" presId="urn:microsoft.com/office/officeart/2008/layout/LinedList"/>
    <dgm:cxn modelId="{83A6BEFC-4AA2-47DD-81A2-C0C4FA1F8032}" srcId="{B770F387-EB61-4113-A320-AE682BE0F569}" destId="{2907EDEF-70FE-4A4F-999E-D4E287BD739D}" srcOrd="1" destOrd="0" parTransId="{B1A7C79C-1647-470E-9FE9-1160EA1D7C6B}" sibTransId="{8485D811-47AF-48DD-B81A-266436AABB46}"/>
    <dgm:cxn modelId="{CACCE32B-35C2-42C0-A6BB-E21A87FC5D50}" type="presParOf" srcId="{6EE7A6E0-B1C4-491B-BC11-939AA0E0B8F8}" destId="{BF583BFB-1A39-49B0-81D3-E67BF63FE66F}" srcOrd="0" destOrd="0" presId="urn:microsoft.com/office/officeart/2008/layout/LinedList"/>
    <dgm:cxn modelId="{F304300F-6C81-49F5-84B2-53C0DD6E9113}" type="presParOf" srcId="{6EE7A6E0-B1C4-491B-BC11-939AA0E0B8F8}" destId="{A0FAF50D-809B-44DB-A705-BEF06E77D56F}" srcOrd="1" destOrd="0" presId="urn:microsoft.com/office/officeart/2008/layout/LinedList"/>
    <dgm:cxn modelId="{C71CD34D-36A1-4FB4-98C5-405AE35BD232}" type="presParOf" srcId="{A0FAF50D-809B-44DB-A705-BEF06E77D56F}" destId="{41DADDF0-A626-4B2D-8F69-7968F91DC984}" srcOrd="0" destOrd="0" presId="urn:microsoft.com/office/officeart/2008/layout/LinedList"/>
    <dgm:cxn modelId="{5777D8B2-0959-4FA9-8CA5-65889D739471}" type="presParOf" srcId="{A0FAF50D-809B-44DB-A705-BEF06E77D56F}" destId="{4A97CA19-7CE3-46F3-B222-C88FFA0E918E}" srcOrd="1" destOrd="0" presId="urn:microsoft.com/office/officeart/2008/layout/LinedList"/>
    <dgm:cxn modelId="{609D1299-4D51-4E6F-8899-FE64277656BC}" type="presParOf" srcId="{6EE7A6E0-B1C4-491B-BC11-939AA0E0B8F8}" destId="{82B1C9FA-2208-4248-9FB2-D4B7A9913034}" srcOrd="2" destOrd="0" presId="urn:microsoft.com/office/officeart/2008/layout/LinedList"/>
    <dgm:cxn modelId="{4E4E1927-70A9-433C-84B3-AEF6802F3871}" type="presParOf" srcId="{6EE7A6E0-B1C4-491B-BC11-939AA0E0B8F8}" destId="{8FD5DDEA-ED13-4915-B48C-CC50C0361D0D}" srcOrd="3" destOrd="0" presId="urn:microsoft.com/office/officeart/2008/layout/LinedList"/>
    <dgm:cxn modelId="{5CF8D446-AC27-4E2B-A6DA-B21BD12D35EC}" type="presParOf" srcId="{8FD5DDEA-ED13-4915-B48C-CC50C0361D0D}" destId="{990C6292-3E5C-4FBA-8BAF-6156E34CD066}" srcOrd="0" destOrd="0" presId="urn:microsoft.com/office/officeart/2008/layout/LinedList"/>
    <dgm:cxn modelId="{69846BCB-3C41-4958-88BA-0205DEBAEAD2}" type="presParOf" srcId="{8FD5DDEA-ED13-4915-B48C-CC50C0361D0D}" destId="{253DA2DB-772B-4C7C-B2D9-B87CB42BE424}" srcOrd="1" destOrd="0" presId="urn:microsoft.com/office/officeart/2008/layout/LinedList"/>
    <dgm:cxn modelId="{0FA1A8A3-3D9B-417A-A306-41E2913D3DD6}" type="presParOf" srcId="{6EE7A6E0-B1C4-491B-BC11-939AA0E0B8F8}" destId="{34EF410D-62AC-4586-A599-3FD71327DB09}" srcOrd="4" destOrd="0" presId="urn:microsoft.com/office/officeart/2008/layout/LinedList"/>
    <dgm:cxn modelId="{68E4EE00-D4A4-449B-9887-0578220BA61A}" type="presParOf" srcId="{6EE7A6E0-B1C4-491B-BC11-939AA0E0B8F8}" destId="{81C2C121-1C53-4184-B674-A24B623B0F2F}" srcOrd="5" destOrd="0" presId="urn:microsoft.com/office/officeart/2008/layout/LinedList"/>
    <dgm:cxn modelId="{4787D24C-F50C-4F88-BE54-F61F51D5D435}" type="presParOf" srcId="{81C2C121-1C53-4184-B674-A24B623B0F2F}" destId="{F6C97878-8C69-467C-AA6F-7A51964E3E1C}" srcOrd="0" destOrd="0" presId="urn:microsoft.com/office/officeart/2008/layout/LinedList"/>
    <dgm:cxn modelId="{24D656E1-EFA6-41D7-AAEC-F305E44A55D0}" type="presParOf" srcId="{81C2C121-1C53-4184-B674-A24B623B0F2F}" destId="{7E7F4C91-E8A1-40DF-8C73-9524E30F0EDE}" srcOrd="1" destOrd="0" presId="urn:microsoft.com/office/officeart/2008/layout/LinedList"/>
    <dgm:cxn modelId="{AE0E23A9-5982-4DBF-AD6C-B1C9ACE141A4}" type="presParOf" srcId="{6EE7A6E0-B1C4-491B-BC11-939AA0E0B8F8}" destId="{818AC304-BABE-4C85-B7CC-196FC436BC5B}" srcOrd="6" destOrd="0" presId="urn:microsoft.com/office/officeart/2008/layout/LinedList"/>
    <dgm:cxn modelId="{BA297B2C-0F54-4C69-A2D6-8CEBCA107389}" type="presParOf" srcId="{6EE7A6E0-B1C4-491B-BC11-939AA0E0B8F8}" destId="{7EF82B89-117A-4C4F-8836-A131D45D3BBC}" srcOrd="7" destOrd="0" presId="urn:microsoft.com/office/officeart/2008/layout/LinedList"/>
    <dgm:cxn modelId="{7041485C-8640-4078-B4A8-CF1797123ECC}" type="presParOf" srcId="{7EF82B89-117A-4C4F-8836-A131D45D3BBC}" destId="{1A7DC605-A77E-4BE6-BB87-4318FEEA9221}" srcOrd="0" destOrd="0" presId="urn:microsoft.com/office/officeart/2008/layout/LinedList"/>
    <dgm:cxn modelId="{1E8AF6BD-4EFD-4674-9C09-5CF125D000C1}" type="presParOf" srcId="{7EF82B89-117A-4C4F-8836-A131D45D3BBC}" destId="{21E79351-B9F8-4621-8107-A31D5A121BD6}" srcOrd="1" destOrd="0" presId="urn:microsoft.com/office/officeart/2008/layout/LinedList"/>
    <dgm:cxn modelId="{2D3D6C17-A9B2-4D94-998B-467F162BAF5F}" type="presParOf" srcId="{6EE7A6E0-B1C4-491B-BC11-939AA0E0B8F8}" destId="{553581BF-278F-47E3-A99D-3582C427C72C}" srcOrd="8" destOrd="0" presId="urn:microsoft.com/office/officeart/2008/layout/LinedList"/>
    <dgm:cxn modelId="{F79232BE-10F1-4CD8-AEAA-E5E865B4BCE4}" type="presParOf" srcId="{6EE7A6E0-B1C4-491B-BC11-939AA0E0B8F8}" destId="{1C1B35A5-8EAF-44AB-843B-6D8B293ACE9E}" srcOrd="9" destOrd="0" presId="urn:microsoft.com/office/officeart/2008/layout/LinedList"/>
    <dgm:cxn modelId="{EA5D77A2-33F6-4ED9-85B5-21BDDDA33310}" type="presParOf" srcId="{1C1B35A5-8EAF-44AB-843B-6D8B293ACE9E}" destId="{FC323B03-4367-464C-8AD5-22957277D843}" srcOrd="0" destOrd="0" presId="urn:microsoft.com/office/officeart/2008/layout/LinedList"/>
    <dgm:cxn modelId="{B14D8A00-4A27-4AC8-98F6-1BCE94F1F843}" type="presParOf" srcId="{1C1B35A5-8EAF-44AB-843B-6D8B293ACE9E}" destId="{18035301-24BA-4E50-B0A2-F797103B4355}" srcOrd="1" destOrd="0" presId="urn:microsoft.com/office/officeart/2008/layout/LinedList"/>
    <dgm:cxn modelId="{022CF962-E5E3-4D7B-A8C4-10DB77DA21D1}" type="presParOf" srcId="{6EE7A6E0-B1C4-491B-BC11-939AA0E0B8F8}" destId="{A5C4A152-496C-4154-B713-035229D00E8F}" srcOrd="10" destOrd="0" presId="urn:microsoft.com/office/officeart/2008/layout/LinedList"/>
    <dgm:cxn modelId="{C89E657E-1F88-4F37-943E-935A79B06521}" type="presParOf" srcId="{6EE7A6E0-B1C4-491B-BC11-939AA0E0B8F8}" destId="{ADBCC06A-2C3E-43E1-8CA6-2165D24069E4}" srcOrd="11" destOrd="0" presId="urn:microsoft.com/office/officeart/2008/layout/LinedList"/>
    <dgm:cxn modelId="{37C6591E-11B5-42F4-936F-F9ECB0E6C737}" type="presParOf" srcId="{ADBCC06A-2C3E-43E1-8CA6-2165D24069E4}" destId="{598C280A-B42B-4021-B6CC-81CF78BFB5C9}" srcOrd="0" destOrd="0" presId="urn:microsoft.com/office/officeart/2008/layout/LinedList"/>
    <dgm:cxn modelId="{160EFE78-2753-41D1-A3A0-F8EA8C6E06D1}" type="presParOf" srcId="{ADBCC06A-2C3E-43E1-8CA6-2165D24069E4}" destId="{23D04BD9-4982-435F-BE8C-59E5A9A00F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583BFB-1A39-49B0-81D3-E67BF63FE66F}">
      <dsp:nvSpPr>
        <dsp:cNvPr id="0" name=""/>
        <dsp:cNvSpPr/>
      </dsp:nvSpPr>
      <dsp:spPr>
        <a:xfrm>
          <a:off x="0" y="1599"/>
          <a:ext cx="51054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ADDF0-A626-4B2D-8F69-7968F91DC984}">
      <dsp:nvSpPr>
        <dsp:cNvPr id="0" name=""/>
        <dsp:cNvSpPr/>
      </dsp:nvSpPr>
      <dsp:spPr>
        <a:xfrm>
          <a:off x="0" y="1599"/>
          <a:ext cx="5105400" cy="54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Inflation….is it abating?</a:t>
          </a:r>
        </a:p>
      </dsp:txBody>
      <dsp:txXfrm>
        <a:off x="0" y="1599"/>
        <a:ext cx="5105400" cy="545566"/>
      </dsp:txXfrm>
    </dsp:sp>
    <dsp:sp modelId="{82B1C9FA-2208-4248-9FB2-D4B7A9913034}">
      <dsp:nvSpPr>
        <dsp:cNvPr id="0" name=""/>
        <dsp:cNvSpPr/>
      </dsp:nvSpPr>
      <dsp:spPr>
        <a:xfrm>
          <a:off x="0" y="547166"/>
          <a:ext cx="51054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C6292-3E5C-4FBA-8BAF-6156E34CD066}">
      <dsp:nvSpPr>
        <dsp:cNvPr id="0" name=""/>
        <dsp:cNvSpPr/>
      </dsp:nvSpPr>
      <dsp:spPr>
        <a:xfrm>
          <a:off x="0" y="547166"/>
          <a:ext cx="5105400" cy="54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Interest rates will follow</a:t>
          </a:r>
        </a:p>
      </dsp:txBody>
      <dsp:txXfrm>
        <a:off x="0" y="547166"/>
        <a:ext cx="5105400" cy="545566"/>
      </dsp:txXfrm>
    </dsp:sp>
    <dsp:sp modelId="{34EF410D-62AC-4586-A599-3FD71327DB09}">
      <dsp:nvSpPr>
        <dsp:cNvPr id="0" name=""/>
        <dsp:cNvSpPr/>
      </dsp:nvSpPr>
      <dsp:spPr>
        <a:xfrm>
          <a:off x="0" y="1092733"/>
          <a:ext cx="51054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C97878-8C69-467C-AA6F-7A51964E3E1C}">
      <dsp:nvSpPr>
        <dsp:cNvPr id="0" name=""/>
        <dsp:cNvSpPr/>
      </dsp:nvSpPr>
      <dsp:spPr>
        <a:xfrm>
          <a:off x="0" y="1092733"/>
          <a:ext cx="5105400" cy="54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Federal Reserves focused on when to cut, not hike, rates</a:t>
          </a:r>
        </a:p>
      </dsp:txBody>
      <dsp:txXfrm>
        <a:off x="0" y="1092733"/>
        <a:ext cx="5105400" cy="545566"/>
      </dsp:txXfrm>
    </dsp:sp>
    <dsp:sp modelId="{818AC304-BABE-4C85-B7CC-196FC436BC5B}">
      <dsp:nvSpPr>
        <dsp:cNvPr id="0" name=""/>
        <dsp:cNvSpPr/>
      </dsp:nvSpPr>
      <dsp:spPr>
        <a:xfrm>
          <a:off x="0" y="1638300"/>
          <a:ext cx="51054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DC605-A77E-4BE6-BB87-4318FEEA9221}">
      <dsp:nvSpPr>
        <dsp:cNvPr id="0" name=""/>
        <dsp:cNvSpPr/>
      </dsp:nvSpPr>
      <dsp:spPr>
        <a:xfrm>
          <a:off x="0" y="1638300"/>
          <a:ext cx="5105400" cy="54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US Gov’t engaged in major deficit spending</a:t>
          </a:r>
        </a:p>
      </dsp:txBody>
      <dsp:txXfrm>
        <a:off x="0" y="1638300"/>
        <a:ext cx="5105400" cy="545566"/>
      </dsp:txXfrm>
    </dsp:sp>
    <dsp:sp modelId="{553581BF-278F-47E3-A99D-3582C427C72C}">
      <dsp:nvSpPr>
        <dsp:cNvPr id="0" name=""/>
        <dsp:cNvSpPr/>
      </dsp:nvSpPr>
      <dsp:spPr>
        <a:xfrm>
          <a:off x="0" y="2183866"/>
          <a:ext cx="51054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23B03-4367-464C-8AD5-22957277D843}">
      <dsp:nvSpPr>
        <dsp:cNvPr id="0" name=""/>
        <dsp:cNvSpPr/>
      </dsp:nvSpPr>
      <dsp:spPr>
        <a:xfrm>
          <a:off x="0" y="2183866"/>
          <a:ext cx="5105400" cy="54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Economy/unemployment still looking good</a:t>
          </a:r>
        </a:p>
      </dsp:txBody>
      <dsp:txXfrm>
        <a:off x="0" y="2183866"/>
        <a:ext cx="5105400" cy="545566"/>
      </dsp:txXfrm>
    </dsp:sp>
    <dsp:sp modelId="{A5C4A152-496C-4154-B713-035229D00E8F}">
      <dsp:nvSpPr>
        <dsp:cNvPr id="0" name=""/>
        <dsp:cNvSpPr/>
      </dsp:nvSpPr>
      <dsp:spPr>
        <a:xfrm>
          <a:off x="0" y="2729433"/>
          <a:ext cx="51054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C280A-B42B-4021-B6CC-81CF78BFB5C9}">
      <dsp:nvSpPr>
        <dsp:cNvPr id="0" name=""/>
        <dsp:cNvSpPr/>
      </dsp:nvSpPr>
      <dsp:spPr>
        <a:xfrm>
          <a:off x="0" y="2729433"/>
          <a:ext cx="5105400" cy="54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 an election year of a first term president</a:t>
          </a:r>
        </a:p>
      </dsp:txBody>
      <dsp:txXfrm>
        <a:off x="0" y="2729433"/>
        <a:ext cx="5105400" cy="545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15" tIns="46657" rIns="93315" bIns="4665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0"/>
            <a:ext cx="3043343" cy="465455"/>
          </a:xfrm>
          <a:prstGeom prst="rect">
            <a:avLst/>
          </a:prstGeom>
        </p:spPr>
        <p:txBody>
          <a:bodyPr vert="horz" lIns="93315" tIns="46657" rIns="93315" bIns="46657" rtlCol="0"/>
          <a:lstStyle>
            <a:lvl1pPr algn="r">
              <a:defRPr sz="1200"/>
            </a:lvl1pPr>
          </a:lstStyle>
          <a:p>
            <a:fld id="{5B6E92A3-078E-43F3-9CE9-D2BC6ADB9BD8}" type="datetimeFigureOut">
              <a:rPr lang="en-US" smtClean="0"/>
              <a:t>6/5/2024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5" tIns="46657" rIns="93315" bIns="4665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4"/>
            <a:ext cx="5618480" cy="4189095"/>
          </a:xfrm>
          <a:prstGeom prst="rect">
            <a:avLst/>
          </a:prstGeom>
        </p:spPr>
        <p:txBody>
          <a:bodyPr vert="horz" lIns="93315" tIns="46657" rIns="93315" bIns="466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3315" tIns="46657" rIns="93315" bIns="4665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0"/>
            <a:ext cx="3043343" cy="465455"/>
          </a:xfrm>
          <a:prstGeom prst="rect">
            <a:avLst/>
          </a:prstGeom>
        </p:spPr>
        <p:txBody>
          <a:bodyPr vert="horz" lIns="93315" tIns="46657" rIns="93315" bIns="46657" rtlCol="0" anchor="b"/>
          <a:lstStyle>
            <a:lvl1pPr algn="r">
              <a:defRPr sz="1200"/>
            </a:lvl1pPr>
          </a:lstStyle>
          <a:p>
            <a:fld id="{F5E2FECF-4686-4FC2-B2AA-B8BF506F80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471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2FECF-4686-4FC2-B2AA-B8BF506F801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991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540DE-64A5-824A-DA1A-FA02F0E0A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2E6256-0E93-3CC3-13FA-1253FB430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AFB54-CF38-0917-7A30-973CE3C93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8BC93-3B08-E374-4F53-AFA5355BB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8839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540DE-64A5-824A-DA1A-FA02F0E0A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2E6256-0E93-3CC3-13FA-1253FB430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AFB54-CF38-0917-7A30-973CE3C93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8BC93-3B08-E374-4F53-AFA5355BB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7877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540DE-64A5-824A-DA1A-FA02F0E0A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2E6256-0E93-3CC3-13FA-1253FB430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AFB54-CF38-0917-7A30-973CE3C93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8BC93-3B08-E374-4F53-AFA5355BB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134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E09B0-4B70-4F39-FBBF-49CE09D7D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8B65CF-AE2F-C577-5317-883999BC4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DDA31-E7A0-FD0F-5B4F-3AE4DE85E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5E1F0-4C16-B274-C335-117F3019E4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9972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4D32F-366C-ABA7-3A3C-A0B6DE31A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A4418-969E-4BAF-63BC-680D152E9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C33AF-636F-FDFC-E5F3-AE4181EB2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D533C-E1FE-E667-EB5B-3D928ADE28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656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7242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0722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626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01400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19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1811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835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20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52666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72D0-A5C8-E4FA-E508-E91EFD78D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966E6-463A-8162-333B-C0689D5BE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9742E8-C5A0-0C3D-CE76-C6018233F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CA223-0176-8019-2A61-F4333CA77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059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2FECF-4686-4FC2-B2AA-B8BF506F801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07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975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91C0-F479-7164-0618-072D3BF46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2A3A1B-8820-E58D-3973-1EC11D937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DD02BB-D97A-213D-52E6-C400E57D3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14497-15E2-A340-9E02-37621B2C01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1543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C6D54-5977-3A72-631F-1B96D9812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1B2FC-6231-72F5-9F11-4678EE31E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2A3300-CD67-4B50-14A1-C0C8E23B4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B1C56-3B87-BC19-4DDD-BBD4BFAEF1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026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C6D54-5977-3A72-631F-1B96D9812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1B2FC-6231-72F5-9F11-4678EE31E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2A3300-CD67-4B50-14A1-C0C8E23B4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B1C56-3B87-BC19-4DDD-BBD4BFAEF1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3434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276F5-B265-CF41-EDBC-63A231A5A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F1A3DF-15BA-8FD8-9A4E-FEAF9733A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3A5092-9FE6-03BB-56B7-B312FDA745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7B490-0AA7-DF4D-20D6-BFFFDE7B3E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1162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3C9F6-2E9E-55AF-2CE0-8B42AD1C5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F84A30-CD05-2CDD-11D7-1604D4E96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C42329-0D5C-62A5-953E-4E1214DDB8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12E8A-47CF-4263-1DC3-4C7AC64B3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1649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E79F7-631D-2981-C730-E2CC3790E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8FD73D-AB45-F707-9F2D-5688766F1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207125" cy="34909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E2B6CB-6F02-AC96-B0A8-86F537C4E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34ACE-1897-2277-5CE5-84ABE79E22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6">
              <a:defRPr/>
            </a:pPr>
            <a:fld id="{F5E2FECF-4686-4FC2-B2AA-B8BF506F801E}" type="slidenum">
              <a:rPr lang="en-US">
                <a:solidFill>
                  <a:prstClr val="black"/>
                </a:solidFill>
                <a:latin typeface="Calibri"/>
              </a:rPr>
              <a:pPr defTabSz="914306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7506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50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  <a:prstGeom prst="rect">
            <a:avLst/>
          </a:prstGeom>
        </p:spPr>
        <p:txBody>
          <a:bodyPr/>
          <a:lstStyle/>
          <a:p>
            <a:fld id="{D561BF12-56DC-124E-8898-28A8E02301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5C948E-C64F-BB9E-FB57-57E53E81EEE1}"/>
              </a:ext>
            </a:extLst>
          </p:cNvPr>
          <p:cNvSpPr/>
          <p:nvPr userDrawn="1"/>
        </p:nvSpPr>
        <p:spPr>
          <a:xfrm>
            <a:off x="-8239" y="356150"/>
            <a:ext cx="263611" cy="360542"/>
          </a:xfrm>
          <a:prstGeom prst="rect">
            <a:avLst/>
          </a:prstGeom>
          <a:solidFill>
            <a:srgbClr val="C7A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1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ACB99B-631F-AE2A-4C24-CF42BE864DAC}"/>
              </a:ext>
            </a:extLst>
          </p:cNvPr>
          <p:cNvGrpSpPr/>
          <p:nvPr userDrawn="1"/>
        </p:nvGrpSpPr>
        <p:grpSpPr>
          <a:xfrm>
            <a:off x="0" y="6035040"/>
            <a:ext cx="12204512" cy="822960"/>
            <a:chOff x="0" y="6035040"/>
            <a:chExt cx="9144000" cy="8229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8F4BDE2-499F-6782-DCC7-974586368536}"/>
                </a:ext>
              </a:extLst>
            </p:cNvPr>
            <p:cNvSpPr/>
            <p:nvPr userDrawn="1"/>
          </p:nvSpPr>
          <p:spPr>
            <a:xfrm>
              <a:off x="0" y="6035040"/>
              <a:ext cx="9144000" cy="822960"/>
            </a:xfrm>
            <a:prstGeom prst="rect">
              <a:avLst/>
            </a:prstGeom>
            <a:solidFill>
              <a:srgbClr val="DAD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31053F-0D32-5ADF-8828-11DE44C8D6E3}"/>
                </a:ext>
              </a:extLst>
            </p:cNvPr>
            <p:cNvSpPr txBox="1"/>
            <p:nvPr userDrawn="1"/>
          </p:nvSpPr>
          <p:spPr>
            <a:xfrm>
              <a:off x="3116134" y="6610402"/>
              <a:ext cx="29103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pgbank.com | peapackprivate.com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ACB029D-1872-8083-0474-7B2701800B32}"/>
                </a:ext>
              </a:extLst>
            </p:cNvPr>
            <p:cNvGrpSpPr/>
            <p:nvPr userDrawn="1"/>
          </p:nvGrpSpPr>
          <p:grpSpPr>
            <a:xfrm>
              <a:off x="8594875" y="6222516"/>
              <a:ext cx="268042" cy="518830"/>
              <a:chOff x="8432124" y="6222516"/>
              <a:chExt cx="268042" cy="51883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560C406-D367-FFAF-676F-9CF781B683E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32124" y="6222516"/>
                <a:ext cx="268042" cy="164949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64DA0B3-A600-B806-53FE-9496A702E08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60559" y="6504119"/>
                <a:ext cx="180434" cy="237227"/>
              </a:xfrm>
              <a:prstGeom prst="rect">
                <a:avLst/>
              </a:prstGeom>
            </p:spPr>
          </p:pic>
        </p:grpSp>
      </p:grp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AAA0CE-EDDA-ACE4-D42E-5EFAFD0D5D5A}"/>
              </a:ext>
            </a:extLst>
          </p:cNvPr>
          <p:cNvSpPr txBox="1">
            <a:spLocks/>
          </p:cNvSpPr>
          <p:nvPr userDrawn="1"/>
        </p:nvSpPr>
        <p:spPr>
          <a:xfrm>
            <a:off x="572586" y="6138994"/>
            <a:ext cx="1085528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*Peapack Private is a division of Peapack-Gladstone Bank.  Deposit products and related services are offered by Peapack-Gladstone Bank, Non-deposit investment products are not insured by the FDIC; are not deposits or other obligations of, or guaranteed by, Peapack-Gladstone Bank; and are subject to investment risks, including possible loss of the principal amount invested. 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</a:rPr>
              <a:t>Securities offered through our affiliated broker dealer, PGB Securities LLC., member FINRA/SIPC.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B53E52D-7947-AEF8-AD88-3D32E4030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990" y="6535561"/>
            <a:ext cx="558924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61BF12-56DC-124E-8898-28A8E02301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41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Libre Baskerville" panose="02000000000000000000" pitchFamily="2" charset="0"/>
          <a:ea typeface="+mj-ea"/>
          <a:cs typeface="Libre Baskerville" panose="02000000000000000000" pitchFamily="2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ontserrat Light" panose="00000400000000000000" pitchFamily="2" charset="0"/>
          <a:ea typeface="+mn-ea"/>
          <a:cs typeface="Montserrat Light" panose="00000400000000000000" pitchFamily="2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ontserrat Light" panose="00000400000000000000" pitchFamily="2" charset="0"/>
          <a:ea typeface="+mn-ea"/>
          <a:cs typeface="Montserrat Light" panose="00000400000000000000" pitchFamily="2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Montserrat Light" panose="00000400000000000000" pitchFamily="2" charset="0"/>
          <a:ea typeface="+mn-ea"/>
          <a:cs typeface="Montserrat Light" panose="00000400000000000000" pitchFamily="2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Montserrat Light" panose="00000400000000000000" pitchFamily="2" charset="0"/>
          <a:ea typeface="+mn-ea"/>
          <a:cs typeface="Montserrat Light" panose="00000400000000000000" pitchFamily="2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Montserrat Light" panose="00000400000000000000" pitchFamily="2" charset="0"/>
          <a:ea typeface="+mn-ea"/>
          <a:cs typeface="Montserrat Light" panose="00000400000000000000" pitchFamily="2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ddietze@pgbank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28747F-E37C-44BC-A0D7-8328C6060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8674" y="105154"/>
            <a:ext cx="3094642" cy="157230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629D789-2D03-66B3-DC8A-24EAE6CA7802}"/>
              </a:ext>
            </a:extLst>
          </p:cNvPr>
          <p:cNvGrpSpPr/>
          <p:nvPr/>
        </p:nvGrpSpPr>
        <p:grpSpPr>
          <a:xfrm>
            <a:off x="0" y="3630148"/>
            <a:ext cx="12243248" cy="786150"/>
            <a:chOff x="0" y="3383604"/>
            <a:chExt cx="12243248" cy="7861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8B13C5-17A5-4901-8A1C-95D776146CBD}"/>
                </a:ext>
              </a:extLst>
            </p:cNvPr>
            <p:cNvSpPr txBox="1"/>
            <p:nvPr/>
          </p:nvSpPr>
          <p:spPr>
            <a:xfrm>
              <a:off x="0" y="3631145"/>
              <a:ext cx="121920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200" b="1" dirty="0"/>
                <a:t>David G. Dietze</a:t>
              </a:r>
              <a:r>
                <a:rPr lang="en-US" sz="1100" dirty="0"/>
                <a:t>, JD, CFA, </a:t>
              </a:r>
              <a:r>
                <a:rPr lang="en-US" sz="1100" i="0" dirty="0">
                  <a:effectLst/>
                </a:rPr>
                <a:t>CFP® </a:t>
              </a:r>
            </a:p>
            <a:p>
              <a:pPr algn="ctr">
                <a:spcAft>
                  <a:spcPts val="600"/>
                </a:spcAft>
              </a:pPr>
              <a:r>
                <a:rPr lang="en-US" sz="1100" dirty="0"/>
                <a:t>Managing Principal, </a:t>
              </a:r>
              <a:r>
                <a:rPr lang="en-US" sz="1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Senior Portfolio Strategist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3EC89A-59D0-41E2-8626-53FF1E9FFD12}"/>
                </a:ext>
              </a:extLst>
            </p:cNvPr>
            <p:cNvSpPr txBox="1"/>
            <p:nvPr/>
          </p:nvSpPr>
          <p:spPr>
            <a:xfrm>
              <a:off x="51249" y="3383604"/>
              <a:ext cx="121919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Presented by: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BBB7679-8296-4EE4-B830-7771E60D61C6}"/>
              </a:ext>
            </a:extLst>
          </p:cNvPr>
          <p:cNvSpPr txBox="1"/>
          <p:nvPr/>
        </p:nvSpPr>
        <p:spPr>
          <a:xfrm>
            <a:off x="1" y="1950049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C734D"/>
                </a:solidFill>
                <a:latin typeface="+mj-lt"/>
              </a:rPr>
              <a:t>Market Opportunities 2024!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AA3F98-9B75-A380-8DF1-CE34F87632A6}"/>
              </a:ext>
            </a:extLst>
          </p:cNvPr>
          <p:cNvSpPr txBox="1"/>
          <p:nvPr/>
        </p:nvSpPr>
        <p:spPr>
          <a:xfrm>
            <a:off x="-5" y="2719490"/>
            <a:ext cx="121919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 </a:t>
            </a:r>
            <a:r>
              <a:rPr lang="en-US" sz="1600" dirty="0"/>
              <a:t>Monday, May 13| 12:30 pm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56C05A8-75CD-E4EE-462D-892757E97358}"/>
              </a:ext>
            </a:extLst>
          </p:cNvPr>
          <p:cNvSpPr txBox="1">
            <a:spLocks/>
          </p:cNvSpPr>
          <p:nvPr/>
        </p:nvSpPr>
        <p:spPr>
          <a:xfrm>
            <a:off x="51249" y="6521450"/>
            <a:ext cx="55835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61BF12-56DC-124E-8898-28A8E02301AA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44DB0CD5-6B5C-912E-DCD2-5B8CFB921D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260" b="23887"/>
          <a:stretch/>
        </p:blipFill>
        <p:spPr>
          <a:xfrm>
            <a:off x="0" y="5118015"/>
            <a:ext cx="12192004" cy="176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02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D1862-A988-B7A5-6228-05C564D30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69A2946-9109-83C4-E99A-063441F6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F1425B-1150-19C3-0040-C9111E2D3D91}"/>
              </a:ext>
            </a:extLst>
          </p:cNvPr>
          <p:cNvSpPr txBox="1"/>
          <p:nvPr/>
        </p:nvSpPr>
        <p:spPr>
          <a:xfrm>
            <a:off x="0" y="20056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Reason for Caution:  Valuations!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37BCA-D88D-A9F5-29A8-C0A281381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614146"/>
            <a:ext cx="5181600" cy="36297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6BD44D-E39F-7F19-636E-087B0DC85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1614147"/>
            <a:ext cx="5106456" cy="36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4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D1862-A988-B7A5-6228-05C564D30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69A2946-9109-83C4-E99A-063441F6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F1425B-1150-19C3-0040-C9111E2D3D91}"/>
              </a:ext>
            </a:extLst>
          </p:cNvPr>
          <p:cNvSpPr txBox="1"/>
          <p:nvPr/>
        </p:nvSpPr>
        <p:spPr>
          <a:xfrm>
            <a:off x="0" y="200561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Metrics of Every Type Show Overvaluation!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B7F6B3-FEF6-77DF-BC64-3D8C21E9A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043" y="1143000"/>
            <a:ext cx="6919913" cy="405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2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D1862-A988-B7A5-6228-05C564D30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69A2946-9109-83C4-E99A-063441F6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F1425B-1150-19C3-0040-C9111E2D3D91}"/>
              </a:ext>
            </a:extLst>
          </p:cNvPr>
          <p:cNvSpPr txBox="1"/>
          <p:nvPr/>
        </p:nvSpPr>
        <p:spPr>
          <a:xfrm>
            <a:off x="266699" y="225268"/>
            <a:ext cx="1165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Recession is a Perennial Risk!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126ECB-2023-4D84-64E1-80DBBDBF6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126" y="955851"/>
            <a:ext cx="6697745" cy="4596844"/>
          </a:xfrm>
          <a:prstGeom prst="rect">
            <a:avLst/>
          </a:prstGeom>
        </p:spPr>
      </p:pic>
      <p:sp>
        <p:nvSpPr>
          <p:cNvPr id="3" name="Text Box 74">
            <a:extLst>
              <a:ext uri="{FF2B5EF4-FFF2-40B4-BE49-F238E27FC236}">
                <a16:creationId xmlns:a16="http://schemas.microsoft.com/office/drawing/2014/main" id="{43179434-DDBE-DC29-B13B-7A0D06976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698503"/>
            <a:ext cx="4933950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sz="600" b="0" dirty="0">
                <a:latin typeface="Calibri" panose="020F0502020204030204" pitchFamily="34" charset="0"/>
                <a:cs typeface="Calibri" panose="020F0502020204030204" pitchFamily="34" charset="0"/>
              </a:rPr>
              <a:t>Source:  Investment Strategy Group, Bloomberg.</a:t>
            </a:r>
          </a:p>
          <a:p>
            <a:pPr>
              <a:buClr>
                <a:schemeClr val="tx1"/>
              </a:buClr>
              <a:buSzPct val="100000"/>
              <a:defRPr/>
            </a:pPr>
            <a:r>
              <a:rPr lang="en-US" altLang="en-US" sz="600" b="0" dirty="0">
                <a:latin typeface="Calibri" panose="020F0502020204030204" pitchFamily="34" charset="0"/>
                <a:cs typeface="Calibri" panose="020F0502020204030204" pitchFamily="34" charset="0"/>
              </a:rPr>
              <a:t>Past performance is not indicative of future result, which may vary.</a:t>
            </a:r>
          </a:p>
          <a:p>
            <a:pPr marL="117475" indent="-117475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en-US" altLang="en-US" sz="600" b="0" dirty="0">
                <a:latin typeface="Calibri" panose="020F0502020204030204" pitchFamily="34" charset="0"/>
                <a:cs typeface="Calibri" panose="020F0502020204030204" pitchFamily="34" charset="0"/>
              </a:rPr>
              <a:t>Based on data since 1945.</a:t>
            </a:r>
          </a:p>
        </p:txBody>
      </p:sp>
    </p:spTree>
    <p:extLst>
      <p:ext uri="{BB962C8B-B14F-4D97-AF65-F5344CB8AC3E}">
        <p14:creationId xmlns:p14="http://schemas.microsoft.com/office/powerpoint/2010/main" val="393048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32DD4-5D27-107E-673F-8138989AB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9392F95-1083-D119-39E6-FFEE60844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12EF05-C7D6-55FE-73B5-0931F95D81CC}"/>
              </a:ext>
            </a:extLst>
          </p:cNvPr>
          <p:cNvSpPr txBox="1"/>
          <p:nvPr/>
        </p:nvSpPr>
        <p:spPr>
          <a:xfrm>
            <a:off x="0" y="2286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Many Reasons for Caution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4D1FA4-A923-1534-E42A-1DD1A5F8C612}"/>
              </a:ext>
            </a:extLst>
          </p:cNvPr>
          <p:cNvSpPr txBox="1"/>
          <p:nvPr/>
        </p:nvSpPr>
        <p:spPr>
          <a:xfrm>
            <a:off x="1028700" y="1607883"/>
            <a:ext cx="10744200" cy="3374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a typeface="Times New Roman" panose="02020603050405020304" pitchFamily="18" charset="0"/>
              </a:rPr>
              <a:t>Valuations</a:t>
            </a:r>
          </a:p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Inflation sticky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Interest rates backing up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Federal Reserve may not cut rates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Recession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Excessive speculation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Geopolitical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Faltering tech leadership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Commercial real estate.</a:t>
            </a:r>
            <a:endParaRPr lang="en-US" sz="16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94799-A8B3-25A9-6492-11FA31B1A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847404"/>
            <a:ext cx="468429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04378-474D-429C-D011-58D82EA3F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597ACD9-452B-6074-A5D3-6FFD2A134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1B18FC-8D50-105F-7D1C-B42AF48B90F7}"/>
              </a:ext>
            </a:extLst>
          </p:cNvPr>
          <p:cNvSpPr txBox="1"/>
          <p:nvPr/>
        </p:nvSpPr>
        <p:spPr>
          <a:xfrm>
            <a:off x="-76200" y="152400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Philosophy!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F661DC-55AC-9769-0EBE-DEF46932C806}"/>
              </a:ext>
            </a:extLst>
          </p:cNvPr>
          <p:cNvSpPr txBox="1"/>
          <p:nvPr/>
        </p:nvSpPr>
        <p:spPr>
          <a:xfrm>
            <a:off x="1219200" y="1066800"/>
            <a:ext cx="5562600" cy="45802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4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Save (early)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ea typeface="Times New Roman" panose="02020603050405020304" pitchFamily="18" charset="0"/>
              </a:rPr>
              <a:t>Think long term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Prefer risk assets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Avoid big cash balances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Hard to beat the market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Low turnover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Taxes matter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Individual stocks can trump index funds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There’s more than just the S&amp;P 500 as to index funds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Avoid private investments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Avoid real estate owned directly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Times New Roman" panose="02020603050405020304" pitchFamily="18" charset="0"/>
              </a:rPr>
              <a:t>Avoid cocktail chatter stocks</a:t>
            </a:r>
          </a:p>
          <a:p>
            <a:pPr>
              <a:lnSpc>
                <a:spcPct val="150000"/>
              </a:lnSpc>
            </a:pPr>
            <a:endParaRPr lang="en-US" sz="14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86896-C49C-214F-1029-6E2C938DD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490014"/>
            <a:ext cx="42672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3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0" y="200561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 Limit Exposure to </a:t>
            </a:r>
            <a:r>
              <a:rPr lang="en-US" sz="3200" dirty="0" err="1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Megacaps</a:t>
            </a:r>
            <a:r>
              <a:rPr lang="en-US" sz="32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17E8D-BB26-A332-E7FF-47A61355F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262" y="1134189"/>
            <a:ext cx="9515475" cy="458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18823" y="2286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 Small Caps May Offer Opportunity!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E927E4-1845-8275-BB8B-1E254542A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556" y="1143000"/>
            <a:ext cx="9386888" cy="475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0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0" y="3048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Search for Value!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EE0855-5806-A472-ABE2-3DC2D6AFD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021" y="1295400"/>
            <a:ext cx="9377958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7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0" y="200561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 Look Offshore!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40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724200-C11C-5F85-8DC5-AB848903E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464" y="1219200"/>
            <a:ext cx="9229072" cy="461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69083" y="31570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 Int’l vs Domestic Have Cycled Back and Forth!</a:t>
            </a:r>
            <a:endParaRPr lang="en-US" sz="28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4E6A494-72C1-9060-A290-1CB9192F7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90600"/>
            <a:ext cx="792956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00FCDF4-B3D4-25A2-0911-AA072EF2E7D6}"/>
              </a:ext>
            </a:extLst>
          </p:cNvPr>
          <p:cNvSpPr txBox="1">
            <a:spLocks/>
          </p:cNvSpPr>
          <p:nvPr/>
        </p:nvSpPr>
        <p:spPr>
          <a:xfrm>
            <a:off x="2641600" y="5429250"/>
            <a:ext cx="7007225" cy="458788"/>
          </a:xfrm>
          <a:prstGeom prst="rect">
            <a:avLst/>
          </a:prstGeom>
        </p:spPr>
        <p:txBody>
          <a:bodyPr/>
          <a:lstStyle>
            <a:lvl1pPr marL="168275" indent="-168275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007A60"/>
              </a:buClr>
              <a:buSzPct val="70000"/>
              <a:buFont typeface="Wingdings" panose="05000000000000000000" pitchFamily="2" charset="2"/>
              <a:buChar char="n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5613" indent="-169863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D67E52"/>
              </a:buClr>
              <a:buSzPct val="75000"/>
              <a:buFont typeface="Wingdings" panose="05000000000000000000" pitchFamily="2" charset="2"/>
              <a:buChar char="u"/>
              <a:defRPr sz="1200">
                <a:solidFill>
                  <a:srgbClr val="000000"/>
                </a:solidFill>
                <a:latin typeface="+mn-lt"/>
                <a:cs typeface="+mn-cs"/>
              </a:defRPr>
            </a:lvl2pPr>
            <a:lvl3pPr marL="858838" indent="-168275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6A9BBC"/>
              </a:buClr>
              <a:buSzPct val="125000"/>
              <a:buFont typeface="Webdings" panose="05030102010509060703" pitchFamily="18" charset="2"/>
              <a:buChar char="4"/>
              <a:defRPr sz="1200">
                <a:solidFill>
                  <a:srgbClr val="000000"/>
                </a:solidFill>
                <a:latin typeface="+mn-lt"/>
                <a:cs typeface="+mn-cs"/>
              </a:defRPr>
            </a:lvl3pPr>
            <a:lvl4pPr marL="1371600" indent="-228600" algn="l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00644F"/>
              </a:buClr>
              <a:buSzPct val="85000"/>
              <a:buFont typeface="Symbol" panose="05050102010706020507" pitchFamily="18" charset="2"/>
              <a:buChar char="·"/>
              <a:defRPr sz="1100">
                <a:solidFill>
                  <a:srgbClr val="000000"/>
                </a:solidFill>
                <a:latin typeface="+mj-lt"/>
                <a:cs typeface="+mn-cs"/>
              </a:defRPr>
            </a:lvl4pPr>
            <a:lvl5pPr marL="1828800" indent="-228600" algn="l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har char="-"/>
              <a:defRPr sz="1100">
                <a:solidFill>
                  <a:srgbClr val="000000"/>
                </a:solidFill>
                <a:latin typeface="+mj-lt"/>
                <a:cs typeface="+mn-cs"/>
              </a:defRPr>
            </a:lvl5pPr>
            <a:lvl6pPr marL="2286000" indent="-228600" algn="l" rtl="0" fontAlgn="base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har char="-"/>
              <a:defRPr sz="1100">
                <a:solidFill>
                  <a:srgbClr val="000000"/>
                </a:solidFill>
                <a:latin typeface="+mj-lt"/>
                <a:cs typeface="+mn-cs"/>
              </a:defRPr>
            </a:lvl6pPr>
            <a:lvl7pPr marL="2743200" indent="-228600" algn="l" rtl="0" fontAlgn="base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har char="-"/>
              <a:defRPr sz="1100">
                <a:solidFill>
                  <a:srgbClr val="000000"/>
                </a:solidFill>
                <a:latin typeface="+mj-lt"/>
                <a:cs typeface="+mn-cs"/>
              </a:defRPr>
            </a:lvl7pPr>
            <a:lvl8pPr marL="3200400" indent="-228600" algn="l" rtl="0" fontAlgn="base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har char="-"/>
              <a:defRPr sz="1100">
                <a:solidFill>
                  <a:srgbClr val="000000"/>
                </a:solidFill>
                <a:latin typeface="+mj-lt"/>
                <a:cs typeface="+mn-cs"/>
              </a:defRPr>
            </a:lvl8pPr>
            <a:lvl9pPr marL="3657600" indent="-228600" algn="l" rtl="0" fontAlgn="base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har char="-"/>
              <a:defRPr sz="1100">
                <a:solidFill>
                  <a:srgbClr val="000000"/>
                </a:solidFill>
                <a:latin typeface="+mj-lt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680" b="0" kern="0" dirty="0">
                <a:latin typeface="Calibri" panose="020F0502020204030204" pitchFamily="34" charset="0"/>
                <a:cs typeface="Calibri" panose="020F0502020204030204" pitchFamily="34" charset="0"/>
              </a:rPr>
              <a:t>Source: FactSet, MSCI, J.P. Morgan Asset Management. </a:t>
            </a:r>
          </a:p>
          <a:p>
            <a:pPr marL="0" indent="0" algn="just">
              <a:buFont typeface="Wingdings" panose="05000000000000000000" pitchFamily="2" charset="2"/>
              <a:buNone/>
              <a:defRPr/>
            </a:pPr>
            <a:r>
              <a:rPr lang="en-US" sz="680" b="0" kern="0" dirty="0">
                <a:latin typeface="Calibri" panose="020F0502020204030204" pitchFamily="34" charset="0"/>
                <a:cs typeface="Calibri" panose="020F0502020204030204" pitchFamily="34" charset="0"/>
              </a:rPr>
              <a:t>Regime change determined when cumulative outperformance peaks and is not reached again in the subsequent 12-month period. *Peak MSCI EAFE outperformance vs. MSCI USA occurred in April 2023. If this is sustained for 12 months, the regime will switch in April 2024.      </a:t>
            </a:r>
            <a:r>
              <a:rPr lang="en-US" sz="680" b="0" i="1" kern="0" dirty="0">
                <a:latin typeface="Calibri" panose="020F0502020204030204" pitchFamily="34" charset="0"/>
                <a:cs typeface="Calibri" panose="020F0502020204030204" pitchFamily="34" charset="0"/>
              </a:rPr>
              <a:t>Guide to the Markets – U.S.</a:t>
            </a:r>
            <a:r>
              <a:rPr lang="en-US" sz="680" b="0" kern="0" dirty="0">
                <a:latin typeface="Calibri" panose="020F0502020204030204" pitchFamily="34" charset="0"/>
                <a:cs typeface="Calibri" panose="020F0502020204030204" pitchFamily="34" charset="0"/>
              </a:rPr>
              <a:t> Data are as of April 4, 2024.</a:t>
            </a:r>
          </a:p>
        </p:txBody>
      </p:sp>
    </p:spTree>
    <p:extLst>
      <p:ext uri="{BB962C8B-B14F-4D97-AF65-F5344CB8AC3E}">
        <p14:creationId xmlns:p14="http://schemas.microsoft.com/office/powerpoint/2010/main" val="313285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EBCF72-1C40-4B71-AB18-C9A40211D69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11880" y="304800"/>
            <a:ext cx="4968240" cy="625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600" dirty="0">
                <a:solidFill>
                  <a:srgbClr val="8C734D"/>
                </a:solidFill>
                <a:latin typeface="Libre Baskerville" panose="02000000000000000000" pitchFamily="2" charset="0"/>
                <a:ea typeface="+mj-ea"/>
                <a:cs typeface="+mj-cs"/>
              </a:rPr>
              <a:t>Peapack Private</a:t>
            </a:r>
            <a:endParaRPr lang="en-US" sz="3600" strike="sngStrike" dirty="0">
              <a:solidFill>
                <a:srgbClr val="8C734D"/>
              </a:solidFill>
              <a:latin typeface="Libre Baskerville" panose="02000000000000000000" pitchFamily="2" charset="0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85094B-CEA5-4D59-B500-6EEF008DFB0D}"/>
              </a:ext>
            </a:extLst>
          </p:cNvPr>
          <p:cNvSpPr/>
          <p:nvPr/>
        </p:nvSpPr>
        <p:spPr>
          <a:xfrm>
            <a:off x="330424" y="1295400"/>
            <a:ext cx="5334000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Light" panose="00000400000000000000" pitchFamily="2" charset="0"/>
              </a:rPr>
              <a:t>Adherence to the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Light" panose="00000400000000000000" pitchFamily="2" charset="0"/>
              </a:rPr>
              <a:t>highest fiduciary standards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effectLst/>
                <a:latin typeface="Montserrat Light" panose="000004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Peapack-Gladstone Financial Corporation is a New Jersey bank holding company with total assets of $6.1 billion and assets under management/administration of $11.5 billion as of March 31, 2024.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-2" normalizeH="0" baseline="0" noProof="0" dirty="0">
                <a:ln>
                  <a:noFill/>
                </a:ln>
                <a:effectLst/>
                <a:uLnTx/>
                <a:uFillTx/>
                <a:latin typeface="Montserrat Light" panose="00000400000000000000" pitchFamily="2" charset="0"/>
              </a:rPr>
              <a:t>Customized Investment Management + Holistic Financial Planning </a:t>
            </a:r>
            <a:r>
              <a:rPr kumimoji="0" lang="en-US" sz="1600" b="0" i="0" u="none" strike="noStrike" kern="1200" cap="none" spc="-2" normalizeH="0" baseline="0" noProof="0" dirty="0">
                <a:ln>
                  <a:noFill/>
                </a:ln>
                <a:effectLst/>
                <a:uLnTx/>
                <a:uFillTx/>
                <a:latin typeface="Montserrat Light" panose="00000400000000000000" pitchFamily="2" charset="0"/>
              </a:rPr>
              <a:t>for Individuals, Families, and Small Institutions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-2" normalizeH="0" baseline="0" noProof="0" dirty="0">
                <a:ln>
                  <a:noFill/>
                </a:ln>
                <a:effectLst/>
                <a:uLnTx/>
                <a:uFillTx/>
                <a:latin typeface="Montserrat Light" panose="00000400000000000000" pitchFamily="2" charset="0"/>
              </a:rPr>
              <a:t>Managed for </a:t>
            </a:r>
            <a:r>
              <a:rPr kumimoji="0" lang="en-US" sz="1600" b="1" i="0" u="none" strike="noStrike" kern="1200" cap="none" spc="-2" normalizeH="0" baseline="0" noProof="0" dirty="0">
                <a:ln>
                  <a:noFill/>
                </a:ln>
                <a:effectLst/>
                <a:uLnTx/>
                <a:uFillTx/>
                <a:latin typeface="Montserrat Light" panose="00000400000000000000" pitchFamily="2" charset="0"/>
              </a:rPr>
              <a:t>Tax Efficiency and Transparency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Light" panose="00000400000000000000" pitchFamily="2" charset="0"/>
            </a:endParaRPr>
          </a:p>
        </p:txBody>
      </p:sp>
      <p:pic>
        <p:nvPicPr>
          <p:cNvPr id="8" name="Picture 7" descr="Two people smiling&#10;&#10;Description automatically generated with low confidence">
            <a:extLst>
              <a:ext uri="{FF2B5EF4-FFF2-40B4-BE49-F238E27FC236}">
                <a16:creationId xmlns:a16="http://schemas.microsoft.com/office/drawing/2014/main" id="{B73340A6-92D5-4AA6-80AA-A6BA7E6B23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" r="4851"/>
          <a:stretch/>
        </p:blipFill>
        <p:spPr>
          <a:xfrm>
            <a:off x="6096000" y="1600200"/>
            <a:ext cx="5563478" cy="329184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760658-DF70-806E-2547-166A9973E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3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-206676" y="22860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Reversion to the Mean is a </a:t>
            </a:r>
          </a:p>
          <a:p>
            <a:pPr algn="ctr"/>
            <a:r>
              <a:rPr lang="en-US" sz="28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Powerful Investment Phenomenon!</a:t>
            </a:r>
            <a:endParaRPr lang="en-US" sz="28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1F140-BB91-BB61-2F4E-2AB0A8146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447800"/>
            <a:ext cx="888158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2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283DF-3633-F4D3-35FC-DCB6601AE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9328F63-B290-07FA-9523-314F0568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C7345-6F96-26D9-EFC8-673AA90C33A4}"/>
              </a:ext>
            </a:extLst>
          </p:cNvPr>
          <p:cNvSpPr txBox="1"/>
          <p:nvPr/>
        </p:nvSpPr>
        <p:spPr>
          <a:xfrm>
            <a:off x="0" y="200561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Investment Tip: Stay Diversified!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012B35-32F5-DEA4-A050-9D895FC10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343" y="1143000"/>
            <a:ext cx="951931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3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28747F-E37C-44BC-A0D7-8328C6060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782" y="348496"/>
            <a:ext cx="3992435" cy="20284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8B13C5-17A5-4901-8A1C-95D776146CBD}"/>
              </a:ext>
            </a:extLst>
          </p:cNvPr>
          <p:cNvSpPr txBox="1"/>
          <p:nvPr/>
        </p:nvSpPr>
        <p:spPr>
          <a:xfrm>
            <a:off x="3124195" y="3657600"/>
            <a:ext cx="5943600" cy="1785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</a:rPr>
              <a:t>David G. Dietze</a:t>
            </a:r>
            <a:r>
              <a:rPr lang="en-US" dirty="0">
                <a:solidFill>
                  <a:schemeClr val="tx1"/>
                </a:solidFill>
              </a:rPr>
              <a:t>, JD, CFA, </a:t>
            </a:r>
            <a:r>
              <a:rPr lang="en-US" i="0" dirty="0">
                <a:solidFill>
                  <a:schemeClr val="tx1"/>
                </a:solidFill>
                <a:effectLst/>
              </a:rPr>
              <a:t>CFP® 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Managing Principal, </a:t>
            </a: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Senior Portfolio Strategist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25 Deforest Ave., Suite 105, Summit, NJ 07901</a:t>
            </a:r>
            <a:endParaRPr lang="en-US" sz="14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ddietze@pgbank.com</a:t>
            </a:r>
            <a:endParaRPr lang="en-US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973.738.3770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C2A4D8-B80E-6090-6946-FE3A26935BE9}"/>
              </a:ext>
            </a:extLst>
          </p:cNvPr>
          <p:cNvSpPr txBox="1"/>
          <p:nvPr/>
        </p:nvSpPr>
        <p:spPr>
          <a:xfrm>
            <a:off x="3657595" y="2474893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8C734D"/>
                </a:solidFill>
              </a:rPr>
              <a:t>Thank you for attending!</a:t>
            </a:r>
          </a:p>
          <a:p>
            <a:r>
              <a:rPr lang="en-US" sz="2800" dirty="0">
                <a:solidFill>
                  <a:srgbClr val="8C734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936546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DA692D4F-E08C-29D3-0552-67C7BC1AB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21B5FBAA-1132-04C6-5507-B2167F2F5D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0637956"/>
              </p:ext>
            </p:extLst>
          </p:nvPr>
        </p:nvGraphicFramePr>
        <p:xfrm>
          <a:off x="330424" y="1790700"/>
          <a:ext cx="51054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F495649-F169-8376-FFE0-EFC61144966B}"/>
              </a:ext>
            </a:extLst>
          </p:cNvPr>
          <p:cNvSpPr txBox="1"/>
          <p:nvPr/>
        </p:nvSpPr>
        <p:spPr>
          <a:xfrm>
            <a:off x="1028700" y="288048"/>
            <a:ext cx="1013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Market Outlook:  Near Term Uncertainty but Fundamentally Bullish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705274-B7A8-03C4-97A3-55451CAA18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1600201"/>
            <a:ext cx="54864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55272-4B7F-5774-85E6-62A1D6A12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1E4727E-AEB7-C21D-CE12-0034E6D0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70E413-5733-7AA4-73BF-D9D31D68EACF}"/>
              </a:ext>
            </a:extLst>
          </p:cNvPr>
          <p:cNvSpPr txBox="1"/>
          <p:nvPr/>
        </p:nvSpPr>
        <p:spPr>
          <a:xfrm>
            <a:off x="0" y="20056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Inflation </a:t>
            </a:r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Recedes</a:t>
            </a:r>
            <a:r>
              <a:rPr lang="en-US" sz="36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But Is It Getting “Sticky?”</a:t>
            </a:r>
            <a:endParaRPr lang="en-US" sz="36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CFAD30-88AB-D687-0ECA-0B3D82398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614" y="1219200"/>
            <a:ext cx="927877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9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C5B47-A6E8-E5F3-C9C1-A4E7A410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3860EE3-E744-C982-D580-1396EFB6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4F39E1-0FA9-F6AA-20BD-B6213B7767D7}"/>
              </a:ext>
            </a:extLst>
          </p:cNvPr>
          <p:cNvSpPr txBox="1"/>
          <p:nvPr/>
        </p:nvSpPr>
        <p:spPr>
          <a:xfrm>
            <a:off x="0" y="15240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Interest Rates: </a:t>
            </a:r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Historically</a:t>
            </a:r>
            <a:r>
              <a:rPr lang="en-US" sz="36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Low But </a:t>
            </a:r>
          </a:p>
          <a:p>
            <a:pPr algn="ctr"/>
            <a:r>
              <a:rPr lang="en-US" sz="36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Where Do We Got From Here? </a:t>
            </a:r>
            <a:endParaRPr lang="en-US" sz="36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545AA5-9769-3B01-A1F2-33086833B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456" y="1828800"/>
            <a:ext cx="8701088" cy="381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6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C5B47-A6E8-E5F3-C9C1-A4E7A410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3860EE3-E744-C982-D580-1396EFB6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4F39E1-0FA9-F6AA-20BD-B6213B7767D7}"/>
              </a:ext>
            </a:extLst>
          </p:cNvPr>
          <p:cNvSpPr txBox="1"/>
          <p:nvPr/>
        </p:nvSpPr>
        <p:spPr>
          <a:xfrm>
            <a:off x="0" y="1524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Interest Rates: Can We </a:t>
            </a:r>
            <a:r>
              <a:rPr lang="en-US" sz="3200" dirty="0" err="1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Uninvert</a:t>
            </a:r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FB6C89-883B-22F6-F789-F6CDAB531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241" y="1295400"/>
            <a:ext cx="9725517" cy="471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3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16D4-6262-0AB0-7B4C-CCBFC748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10708C95-3910-AC33-09C6-A2B8D5F97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EC8B-0FEE-30BF-F0BB-6B1FD35C3F7D}"/>
              </a:ext>
            </a:extLst>
          </p:cNvPr>
          <p:cNvSpPr txBox="1"/>
          <p:nvPr/>
        </p:nvSpPr>
        <p:spPr>
          <a:xfrm>
            <a:off x="0" y="20056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Economy: Consumers Have Jobs! </a:t>
            </a:r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E7F435-43FF-1001-D19D-ADF62D107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338280"/>
            <a:ext cx="4629150" cy="4224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256CEE-C4AA-938D-84E6-7EED8210A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758" y="1143000"/>
            <a:ext cx="4869667" cy="25203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6E8E4B-A672-67E2-2210-FDAAE8828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697" y="3954866"/>
            <a:ext cx="4338728" cy="176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0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94E8-077A-CC58-5B9C-E51D28EE5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003EB730-158A-7252-664B-E260D1099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7D46D2-7186-C915-E436-053945BE9F90}"/>
              </a:ext>
            </a:extLst>
          </p:cNvPr>
          <p:cNvSpPr txBox="1"/>
          <p:nvPr/>
        </p:nvSpPr>
        <p:spPr>
          <a:xfrm>
            <a:off x="0" y="15240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Federal Reserve Focused on Cutting </a:t>
            </a:r>
          </a:p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Interest Rates, But When?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8C734D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78CD9A-9FE7-9D61-91FB-05C3FB9FF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981" y="1321315"/>
            <a:ext cx="8682038" cy="421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575CC-3CAF-792D-9E14-5CD76E04F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BE6B2BA6-0B2C-0FC5-BF52-817C802F0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49" y="6521450"/>
            <a:ext cx="558351" cy="365125"/>
          </a:xfrm>
        </p:spPr>
        <p:txBody>
          <a:bodyPr/>
          <a:lstStyle/>
          <a:p>
            <a:fld id="{D561BF12-56DC-124E-8898-28A8E02301A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EDC20A-F7BF-ABF5-1737-E16C17565016}"/>
              </a:ext>
            </a:extLst>
          </p:cNvPr>
          <p:cNvSpPr txBox="1"/>
          <p:nvPr/>
        </p:nvSpPr>
        <p:spPr>
          <a:xfrm>
            <a:off x="0" y="20056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C734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Big Spending by US Government</a:t>
            </a:r>
            <a:endParaRPr lang="en-US" sz="3200" dirty="0">
              <a:solidFill>
                <a:srgbClr val="8C734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C32B2E-C20B-2FA5-BACE-AB662E60E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279693"/>
            <a:ext cx="5638801" cy="36375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4129C2-033D-E79B-770D-ACEB584FE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1279693"/>
            <a:ext cx="4130027" cy="400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7_PPG BANK">
  <a:themeElements>
    <a:clrScheme name="PGB Bank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8C734D"/>
      </a:accent1>
      <a:accent2>
        <a:srgbClr val="B3995D"/>
      </a:accent2>
      <a:accent3>
        <a:srgbClr val="EAD1A4"/>
      </a:accent3>
      <a:accent4>
        <a:srgbClr val="006040"/>
      </a:accent4>
      <a:accent5>
        <a:srgbClr val="004D43"/>
      </a:accent5>
      <a:accent6>
        <a:srgbClr val="EAE3D9"/>
      </a:accent6>
      <a:hlink>
        <a:srgbClr val="1F497D"/>
      </a:hlink>
      <a:folHlink>
        <a:srgbClr val="800080"/>
      </a:folHlink>
    </a:clrScheme>
    <a:fontScheme name="Custom 4">
      <a:majorFont>
        <a:latin typeface="Libre Baskerville"/>
        <a:ea typeface=""/>
        <a:cs typeface=""/>
      </a:majorFont>
      <a:minorFont>
        <a:latin typeface="Montser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 Template - Peapack Private" id="{F947FC07-2922-42A4-92F5-D842AB89894E}" vid="{3DED683B-94C8-464D-85D8-90C7F76539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8597</TotalTime>
  <Words>555</Words>
  <Application>Microsoft Office PowerPoint</Application>
  <PresentationFormat>Widescreen</PresentationFormat>
  <Paragraphs>115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Libre Baskerville</vt:lpstr>
      <vt:lpstr>Montserrat Light</vt:lpstr>
      <vt:lpstr>Symbol</vt:lpstr>
      <vt:lpstr>Times New Roman</vt:lpstr>
      <vt:lpstr>Wingdings</vt:lpstr>
      <vt:lpstr>7_PPG BANK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Peapack-Gladstone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Marcela D. Garcia</dc:creator>
  <cp:lastModifiedBy>Lynne Rogerson</cp:lastModifiedBy>
  <cp:revision>443</cp:revision>
  <cp:lastPrinted>2022-12-28T15:52:19Z</cp:lastPrinted>
  <dcterms:created xsi:type="dcterms:W3CDTF">2021-01-04T17:59:31Z</dcterms:created>
  <dcterms:modified xsi:type="dcterms:W3CDTF">2024-06-05T14:00:50Z</dcterms:modified>
</cp:coreProperties>
</file>